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26"/>
  </p:notesMasterIdLst>
  <p:sldIdLst>
    <p:sldId id="256" r:id="rId3"/>
    <p:sldId id="257" r:id="rId4"/>
    <p:sldId id="276" r:id="rId5"/>
    <p:sldId id="260" r:id="rId6"/>
    <p:sldId id="272" r:id="rId7"/>
    <p:sldId id="273" r:id="rId8"/>
    <p:sldId id="278" r:id="rId9"/>
    <p:sldId id="274" r:id="rId10"/>
    <p:sldId id="264" r:id="rId11"/>
    <p:sldId id="281" r:id="rId12"/>
    <p:sldId id="283" r:id="rId13"/>
    <p:sldId id="265" r:id="rId14"/>
    <p:sldId id="277" r:id="rId15"/>
    <p:sldId id="282" r:id="rId16"/>
    <p:sldId id="266" r:id="rId17"/>
    <p:sldId id="275" r:id="rId18"/>
    <p:sldId id="280" r:id="rId19"/>
    <p:sldId id="284" r:id="rId20"/>
    <p:sldId id="268" r:id="rId21"/>
    <p:sldId id="270" r:id="rId22"/>
    <p:sldId id="269" r:id="rId23"/>
    <p:sldId id="279" r:id="rId24"/>
    <p:sldId id="271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Verdana" panose="020B060403050404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5BB354-BF71-4B80-B23C-1CDD8A20A93B}">
          <p14:sldIdLst>
            <p14:sldId id="256"/>
            <p14:sldId id="257"/>
            <p14:sldId id="276"/>
            <p14:sldId id="260"/>
            <p14:sldId id="272"/>
            <p14:sldId id="273"/>
            <p14:sldId id="278"/>
            <p14:sldId id="274"/>
            <p14:sldId id="264"/>
            <p14:sldId id="281"/>
            <p14:sldId id="283"/>
            <p14:sldId id="265"/>
            <p14:sldId id="277"/>
            <p14:sldId id="282"/>
            <p14:sldId id="266"/>
            <p14:sldId id="275"/>
            <p14:sldId id="280"/>
            <p14:sldId id="284"/>
            <p14:sldId id="268"/>
            <p14:sldId id="270"/>
            <p14:sldId id="269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elvin Git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690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44a78a48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44a78a48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44a78a48a_0_1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300" cy="34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044a78a48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377bbe62a_2_10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0377bbe62a_2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377bbe62a_2_11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0377bbe62a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377bbe62a_2_11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10377bbe62a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377bbe62a_2_12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0377bbe62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7bbe62a_2_30:notes"/>
          <p:cNvSpPr txBox="1"/>
          <p:nvPr/>
        </p:nvSpPr>
        <p:spPr>
          <a:xfrm>
            <a:off x="4298162" y="296337"/>
            <a:ext cx="1777006" cy="2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10/13/2020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Google Shape;82;g10377bbe62a_2_30:notes"/>
          <p:cNvSpPr txBox="1"/>
          <p:nvPr/>
        </p:nvSpPr>
        <p:spPr>
          <a:xfrm>
            <a:off x="4220771" y="8696480"/>
            <a:ext cx="1854399" cy="31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g10377bbe62a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0525" y="973138"/>
            <a:ext cx="6083300" cy="3422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g10377bbe62a_2_3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Fluid flow property measured and related to the flow. (relating pressure to the flow)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Each flow meter alter a physical property and the measures the change.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Bernoulli’s theorem – an increase in the velocity of a fluid occurs </a:t>
            </a:r>
            <a:r>
              <a:rPr lang="en-US" dirty="0" err="1"/>
              <a:t>simultanously</a:t>
            </a:r>
            <a:r>
              <a:rPr lang="en-US" dirty="0"/>
              <a:t> with a decrease in static pressure.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Procedure</a:t>
            </a:r>
            <a:endParaRPr dirty="0"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94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13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377bbe62a_2_83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0377bbe62a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1897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51e4c5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451e4c5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68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386254" y="1989535"/>
            <a:ext cx="2875085" cy="29170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137625" y="3445325"/>
            <a:ext cx="4870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Juma Joel Mwimali       ENM221-0060/2017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Kipng’eno Erick Koech ENM221-0068/2017</a:t>
            </a:r>
            <a:endParaRPr sz="17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" sz="1700" b="1" baseline="30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 </a:t>
            </a: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July 2022</a:t>
            </a:r>
            <a:endParaRPr sz="17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0" y="-3994"/>
            <a:ext cx="9144000" cy="1519126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92D050"/>
              </a:gs>
              <a:gs pos="90000">
                <a:srgbClr val="F19279"/>
              </a:gs>
              <a:gs pos="100000">
                <a:srgbClr val="F19279"/>
              </a:gs>
            </a:gsLst>
            <a:lin ang="5400000" scaled="0"/>
          </a:gradFill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5128" y="562618"/>
            <a:ext cx="9144000" cy="1356787"/>
            <a:chOff x="-3905251" y="4294188"/>
            <a:chExt cx="13401519" cy="1892300"/>
          </a:xfrm>
        </p:grpSpPr>
        <p:sp>
          <p:nvSpPr>
            <p:cNvPr id="57" name="Google Shape;57;p14"/>
            <p:cNvSpPr/>
            <p:nvPr/>
          </p:nvSpPr>
          <p:spPr>
            <a:xfrm>
              <a:off x="4810125" y="4500563"/>
              <a:ext cx="4510033" cy="1016000"/>
            </a:xfrm>
            <a:custGeom>
              <a:avLst/>
              <a:gdLst/>
              <a:ahLst/>
              <a:cxnLst/>
              <a:rect l="l" t="t" r="r" b="b"/>
              <a:pathLst>
                <a:path w="2706" h="640" extrusionOk="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-309563" y="4318000"/>
              <a:ext cx="8280401" cy="1209675"/>
            </a:xfrm>
            <a:custGeom>
              <a:avLst/>
              <a:gdLst/>
              <a:ahLst/>
              <a:cxnLst/>
              <a:rect l="l" t="t" r="r" b="b"/>
              <a:pathLst>
                <a:path w="5216" h="762" extrusionOk="0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175" y="4335463"/>
              <a:ext cx="8166100" cy="1101725"/>
            </a:xfrm>
            <a:custGeom>
              <a:avLst/>
              <a:gdLst/>
              <a:ahLst/>
              <a:cxnLst/>
              <a:rect l="l" t="t" r="r" b="b"/>
              <a:pathLst>
                <a:path w="5144" h="694" extrusionOk="0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156075" y="4316413"/>
              <a:ext cx="4940300" cy="927100"/>
            </a:xfrm>
            <a:custGeom>
              <a:avLst/>
              <a:gdLst/>
              <a:ahLst/>
              <a:cxnLst/>
              <a:rect l="l" t="t" r="r" b="b"/>
              <a:pathLst>
                <a:path w="3112" h="584" extrusionOk="0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3905251" y="4294188"/>
              <a:ext cx="13401519" cy="1892300"/>
            </a:xfrm>
            <a:custGeom>
              <a:avLst/>
              <a:gdLst/>
              <a:ahLst/>
              <a:cxnLst/>
              <a:rect l="l" t="t" r="r" b="b"/>
              <a:pathLst>
                <a:path w="8196" h="1192" extrusionOk="0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2" name="Google Shape;62;p14"/>
          <p:cNvSpPr/>
          <p:nvPr/>
        </p:nvSpPr>
        <p:spPr>
          <a:xfrm rot="10800000" flipH="1">
            <a:off x="-8793" y="4362450"/>
            <a:ext cx="9152793" cy="78105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rgbClr val="D5EFAA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10800000" flipH="1">
            <a:off x="3907049" y="4688958"/>
            <a:ext cx="5236950" cy="457848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960683" y="4306025"/>
            <a:ext cx="5213838" cy="47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16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Department of Mechatronic Engineering, JKUAT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5401" y="1072927"/>
            <a:ext cx="8984400" cy="1910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Fabrication of an Automated Discharge Collection Unit of the Synthetic Hydro-Experimental Machine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24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FYP-18-3</a:t>
            </a:r>
            <a:endParaRPr sz="24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75465" y="2912270"/>
            <a:ext cx="8984273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Proposal presentation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48BF5-B446-8ABE-547A-664A851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CAB44-D639-9E25-A30B-1430D510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8B7A6-FB8B-1D9D-F758-6122F02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0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71CB-3042-4EA4-1C3E-F246B57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CA7E-199A-BF4E-51EA-41F1E17F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A9CF-539D-F146-1D27-B4B22A55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0C3-EA6F-EDEC-29DB-0C13425A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61295-1479-21AF-6487-76C4C234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1A99-CB57-D629-0C30-6350DD18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4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FD5B-9498-4D2D-09E1-51FE6DF1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9750D-3C70-6DBA-6508-83C7A04AE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CB314B-E52F-3FEE-0667-55E378CAF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05BD0-0692-6F5A-B29A-7EBD4FA4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52421-D2DC-DE85-A52A-CC9CB0B0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5A1E2-A955-031B-DB65-39F61A6E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5052-5B69-EBBE-B9D6-74DA8F2B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9710-2CC0-0463-5A98-F15422E2D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B7266-94D1-689D-2326-EC9C16BB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03FEA-BF21-6319-DCA4-6CA7AD1D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1B3D-847B-B6AE-BA26-B856A1D1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351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FE8AE-71CB-F588-46F1-6F694CBF22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22FDA-146B-B815-2DAD-8566F5234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3C1-0B01-0F50-3433-8B76A823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9895-B254-D048-0CFA-8EAE502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94DC9-D8C8-DD31-8C2C-1912C6D4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69" name="Google Shape;69;p15"/>
          <p:cNvCxnSpPr/>
          <p:nvPr/>
        </p:nvCxnSpPr>
        <p:spPr>
          <a:xfrm>
            <a:off x="115766" y="4577121"/>
            <a:ext cx="8908073" cy="0"/>
          </a:xfrm>
          <a:prstGeom prst="straightConnector1">
            <a:avLst/>
          </a:prstGeom>
          <a:noFill/>
          <a:ln w="25400" cap="flat" cmpd="sng">
            <a:solidFill>
              <a:srgbClr val="99FF3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5"/>
          <p:cNvSpPr/>
          <p:nvPr/>
        </p:nvSpPr>
        <p:spPr>
          <a:xfrm>
            <a:off x="8565174" y="4628363"/>
            <a:ext cx="458665" cy="1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200"/>
          </a:p>
        </p:txBody>
      </p:sp>
      <p:cxnSp>
        <p:nvCxnSpPr>
          <p:cNvPr id="71" name="Google Shape;71;p15"/>
          <p:cNvCxnSpPr/>
          <p:nvPr/>
        </p:nvCxnSpPr>
        <p:spPr>
          <a:xfrm>
            <a:off x="115766" y="713232"/>
            <a:ext cx="8908200" cy="0"/>
          </a:xfrm>
          <a:prstGeom prst="straightConnector1">
            <a:avLst/>
          </a:prstGeom>
          <a:noFill/>
          <a:ln w="38100" cap="flat" cmpd="sng">
            <a:solidFill>
              <a:srgbClr val="99FF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31400" y="4584675"/>
            <a:ext cx="9112600" cy="218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939800" marR="0" lvl="0" indent="-939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Verdana"/>
              <a:buNone/>
            </a:pPr>
            <a:r>
              <a:rPr lang="en" sz="9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J. J. Mwimali, K.E. Koech: </a:t>
            </a:r>
            <a:r>
              <a:rPr lang="en-US" sz="900" b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 and Fabrication of an automated Discharge Collection Unit of the Synthetic Hydro Experimental Machine.</a:t>
            </a:r>
            <a:r>
              <a:rPr lang="en" sz="9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9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627" y="156088"/>
            <a:ext cx="7543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C5CB-51BA-7F62-18CA-07CE0351B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EC3E-1FD0-C49E-4225-650CE52D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AC95-7CCE-5300-A005-41AA64A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8D63B-8185-09A8-E434-0F214386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8AE23-07A0-E770-BDB7-6D04FE3B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A27-A35D-E288-AA17-EB44CFCA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8DCF-D030-06B2-3A1C-71CDA4E59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6BE5-8F0C-064A-107F-6896257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01017-5070-678A-B064-98E7BF74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3936-90E3-C051-21F8-89477D2A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E561-34A3-EADD-4085-0FFB2237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F539-6FD7-2930-8B7B-6F648CB2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2A08-1CBD-E135-4F54-AA3F4AA1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8887-35CE-7AE0-88AB-8C71FB08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91DB8-D534-D224-5940-A5D5719E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3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999C-C9C0-0B17-CA4C-4385A49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E5992-6C9F-F812-DB10-ADA66E5F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62217-8436-0F06-7869-7B34666DA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4A115-6D79-E6BA-4FBA-EC228402B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1F493-CE08-0149-E9B0-C7B33D10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15C8C-B5E4-CF4B-E412-FD048F2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1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C51-D725-18A6-7FFC-D46AB277F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CF804-C6D1-5639-1570-5FAB3F1C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27EE-E0B1-2852-1D82-BF8A852A4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1A815-9481-5310-5A79-3E4CC8EA7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5203D-2962-CF36-D7E6-D318229F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13411-0E2B-FC45-2CEA-BB6246C3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ECDA8-0716-D2BA-0792-3E8AAB0A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B1756-327E-FF21-D597-9C28D19E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1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FC2A-E82A-61B1-6140-6E032D55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086007-BEB1-AAD3-AC75-7EE0D55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19010-BD05-070F-1492-CA5E0373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796C2-9105-4B0A-DBFF-1FC2D8C0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8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2B32E-34BE-AA51-EBC0-B3AE7AF6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CE21-7ABF-E424-22D2-41377166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2EAA2-A23B-2DC9-939C-0DAF2C252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7CFB-DCA4-4169-8FB2-31A3A2DA684B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C4A4C-E931-C2F9-EA8B-572142B4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85EB-E711-B222-7BE7-4262F4492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EC059F-9185-CFA2-6E4F-0742F864C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11" t="5926" r="22457"/>
          <a:stretch/>
        </p:blipFill>
        <p:spPr>
          <a:xfrm>
            <a:off x="4571999" y="718766"/>
            <a:ext cx="4165600" cy="3795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C754FE-733D-AADF-BB99-ADC72CD96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33" y="0"/>
            <a:ext cx="8930933" cy="747000"/>
          </a:xfrm>
        </p:spPr>
        <p:txBody>
          <a:bodyPr/>
          <a:lstStyle/>
          <a:p>
            <a:r>
              <a:rPr lang="en-US" dirty="0"/>
              <a:t>Designs: Discharge Flow Control cont..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6E0E1-5403-58B9-7A5D-5B3C2787A5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7" t="3051" r="18501"/>
          <a:stretch/>
        </p:blipFill>
        <p:spPr>
          <a:xfrm>
            <a:off x="406399" y="718766"/>
            <a:ext cx="4165600" cy="370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7123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449B-8953-430F-D2EA-16BBD50EF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0"/>
            <a:ext cx="9022373" cy="747000"/>
          </a:xfrm>
        </p:spPr>
        <p:txBody>
          <a:bodyPr/>
          <a:lstStyle/>
          <a:p>
            <a:r>
              <a:rPr lang="en-US" dirty="0"/>
              <a:t>Designs: Discharge flow control redesigned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ED84CF-00AB-BD3B-0ACD-A6DF0B21B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84" y="747000"/>
            <a:ext cx="3502512" cy="378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28F5D7-4168-BAFD-3BE9-607E2173E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505" y="747000"/>
            <a:ext cx="3124477" cy="378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20270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-121964" y="61126"/>
            <a:ext cx="9387927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D1E7A-FF4B-F0E7-6CB2-CC14678C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1" y="762000"/>
            <a:ext cx="1740137" cy="37829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F02713-4295-A85E-B3CA-D3027F1D1304}"/>
              </a:ext>
            </a:extLst>
          </p:cNvPr>
          <p:cNvSpPr txBox="1"/>
          <p:nvPr/>
        </p:nvSpPr>
        <p:spPr>
          <a:xfrm>
            <a:off x="1871158" y="762000"/>
            <a:ext cx="71418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Flow Diversion</a:t>
            </a:r>
          </a:p>
          <a:p>
            <a:r>
              <a:rPr lang="en-US" dirty="0"/>
              <a:t>	</a:t>
            </a:r>
            <a:r>
              <a:rPr lang="en-US" b="1" dirty="0"/>
              <a:t>Requirements: </a:t>
            </a:r>
            <a:r>
              <a:rPr lang="en-US" dirty="0"/>
              <a:t>- Response time.</a:t>
            </a:r>
          </a:p>
          <a:p>
            <a:r>
              <a:rPr lang="en-US" dirty="0"/>
              <a:t>		        - Force requirements.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E7FD6C-4E16-B2B5-8115-F62C924FABEE}"/>
              </a:ext>
            </a:extLst>
          </p:cNvPr>
          <p:cNvSpPr txBox="1"/>
          <p:nvPr/>
        </p:nvSpPr>
        <p:spPr>
          <a:xfrm>
            <a:off x="1921958" y="1560844"/>
            <a:ext cx="298532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r>
              <a:rPr lang="en-US" b="1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Linear push and pull.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Strength in a stroke = 5N/10mm</a:t>
            </a:r>
          </a:p>
          <a:p>
            <a:r>
              <a:rPr lang="en-US" b="1" dirty="0"/>
              <a:t>Servo motor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Bidirectional rotary motion.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Variable torque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9B7F2-8032-FE96-3F5B-779D609516BD}"/>
              </a:ext>
            </a:extLst>
          </p:cNvPr>
          <p:cNvSpPr txBox="1"/>
          <p:nvPr/>
        </p:nvSpPr>
        <p:spPr>
          <a:xfrm>
            <a:off x="4958080" y="1560843"/>
            <a:ext cx="4054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Choice</a:t>
            </a:r>
          </a:p>
          <a:p>
            <a:r>
              <a:rPr lang="en-US" sz="1800" b="1" u="sng" dirty="0"/>
              <a:t>Electromagnetic Actuator</a:t>
            </a:r>
          </a:p>
          <a:p>
            <a:r>
              <a:rPr lang="en-US" sz="1800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Direct linear push and pull motion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Simple kinematic mechanism to amplify the displacement.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DD7A61-E500-18EF-274F-96435D7BE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202" y="2884506"/>
            <a:ext cx="1149798" cy="151666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40553" y="178775"/>
            <a:ext cx="8910015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B6F963-272D-B98C-3FA9-202E1A462C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2" t="6956" r="28071"/>
          <a:stretch/>
        </p:blipFill>
        <p:spPr>
          <a:xfrm>
            <a:off x="112643" y="893821"/>
            <a:ext cx="3049367" cy="35811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4E8F5-34CE-D89E-0CA6-16B7CE0EE2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95" t="8116" r="33570" b="7891"/>
          <a:stretch/>
        </p:blipFill>
        <p:spPr>
          <a:xfrm>
            <a:off x="3273970" y="893821"/>
            <a:ext cx="2527709" cy="3581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224071-70E6-31FF-BAFC-7D85F4A32F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692" t="9146" r="34773" b="9823"/>
          <a:stretch/>
        </p:blipFill>
        <p:spPr>
          <a:xfrm>
            <a:off x="5981992" y="893821"/>
            <a:ext cx="2584475" cy="353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969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BBCD0-127F-5605-6509-5D5DFE132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026" y="0"/>
            <a:ext cx="8798853" cy="747000"/>
          </a:xfrm>
        </p:spPr>
        <p:txBody>
          <a:bodyPr/>
          <a:lstStyle/>
          <a:p>
            <a:r>
              <a:rPr lang="en-US" dirty="0"/>
              <a:t>Designs: Motion Study</a:t>
            </a:r>
          </a:p>
        </p:txBody>
      </p:sp>
      <p:pic>
        <p:nvPicPr>
          <p:cNvPr id="3" name="DiversionUnit">
            <a:hlinkClick r:id="" action="ppaction://media"/>
            <a:extLst>
              <a:ext uri="{FF2B5EF4-FFF2-40B4-BE49-F238E27FC236}">
                <a16:creationId xmlns:a16="http://schemas.microsoft.com/office/drawing/2014/main" id="{8FC6472F-61AF-7634-FA99-4CE3583DA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6920" y="747000"/>
            <a:ext cx="7117080" cy="348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343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40554" y="178775"/>
            <a:ext cx="9103446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Design: Discharge collection unit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6DFE2B-36CE-C364-95D3-F7E0371DA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820371" y="1781857"/>
            <a:ext cx="3810543" cy="1752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23A21-5FF5-8EC3-1396-7DC9099ED72F}"/>
              </a:ext>
            </a:extLst>
          </p:cNvPr>
          <p:cNvSpPr txBox="1"/>
          <p:nvPr/>
        </p:nvSpPr>
        <p:spPr>
          <a:xfrm>
            <a:off x="2160104" y="815009"/>
            <a:ext cx="66459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Discharge collection tank.</a:t>
            </a:r>
          </a:p>
          <a:p>
            <a:r>
              <a:rPr lang="en-US" b="1" dirty="0"/>
              <a:t>Requirements: </a:t>
            </a:r>
            <a:r>
              <a:rPr lang="en-US" dirty="0"/>
              <a:t>- Motivated discharge</a:t>
            </a:r>
          </a:p>
          <a:p>
            <a:r>
              <a:rPr lang="en-US" dirty="0"/>
              <a:t>	        - Capacity of not less than 20 Liters.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306EC-F513-250B-F9F3-2B5414DD1238}"/>
              </a:ext>
            </a:extLst>
          </p:cNvPr>
          <p:cNvSpPr txBox="1"/>
          <p:nvPr/>
        </p:nvSpPr>
        <p:spPr>
          <a:xfrm>
            <a:off x="2160104" y="1507951"/>
            <a:ext cx="289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BF86FF-CF5F-0FE2-ABE3-4D66AAD43A9A}"/>
              </a:ext>
            </a:extLst>
          </p:cNvPr>
          <p:cNvSpPr txBox="1"/>
          <p:nvPr/>
        </p:nvSpPr>
        <p:spPr>
          <a:xfrm>
            <a:off x="5198165" y="1574379"/>
            <a:ext cx="330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Choice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F537B4-E2A3-358E-F045-7AF04E656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104" y="1877283"/>
            <a:ext cx="2619573" cy="25853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8D4D8B-F769-878D-59D4-6F7E4161CD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311" t="28241" r="-1" b="37967"/>
          <a:stretch/>
        </p:blipFill>
        <p:spPr>
          <a:xfrm>
            <a:off x="5267739" y="1877283"/>
            <a:ext cx="1464365" cy="18297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388A7E-727F-9F36-EBC3-C874E9CC750C}"/>
              </a:ext>
            </a:extLst>
          </p:cNvPr>
          <p:cNvSpPr txBox="1"/>
          <p:nvPr/>
        </p:nvSpPr>
        <p:spPr>
          <a:xfrm>
            <a:off x="6732104" y="2092726"/>
            <a:ext cx="22926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Horizontal Cylindrical tank.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Motivated discharge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Easier to fabricate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83DCF-4799-12AE-587E-B848A651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7520144" cy="573255"/>
          </a:xfrm>
        </p:spPr>
        <p:txBody>
          <a:bodyPr/>
          <a:lstStyle/>
          <a:p>
            <a:r>
              <a:rPr lang="en-US" dirty="0"/>
              <a:t>Design: Discharge collection unit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486E2-A2E2-651C-A756-7BA61887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787" y="729344"/>
            <a:ext cx="4476527" cy="26830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4EEE87-B64E-CD7B-B0FF-A6F25F7BB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27" y="729343"/>
            <a:ext cx="2720964" cy="22591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07E897-D59E-AB6B-1D00-C29E704DB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591" y="2174394"/>
            <a:ext cx="2412746" cy="237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5709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A812-0DE1-21CF-509F-5C7FDAF5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56112" cy="552903"/>
          </a:xfrm>
        </p:spPr>
        <p:txBody>
          <a:bodyPr/>
          <a:lstStyle/>
          <a:p>
            <a:r>
              <a:rPr lang="en-US" dirty="0"/>
              <a:t>Design: Electrical and electronics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FC59B-B076-859D-E85D-70C831F86680}"/>
              </a:ext>
            </a:extLst>
          </p:cNvPr>
          <p:cNvSpPr txBox="1"/>
          <p:nvPr/>
        </p:nvSpPr>
        <p:spPr>
          <a:xfrm>
            <a:off x="121628" y="762000"/>
            <a:ext cx="27739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IRF520 MOSFET Driver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35189-FFED-90CD-41CB-E440DDB07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974" y="2567279"/>
            <a:ext cx="2402921" cy="19567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2819D-796C-A4A1-214D-060DD5AEA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27" y="1830276"/>
            <a:ext cx="2212830" cy="14740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2037E4-2DF1-81C5-3DB7-3F69CDAC4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22984" y="441531"/>
            <a:ext cx="2366010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78F51A-0A44-C0D1-3AEE-2A57E9945D42}"/>
              </a:ext>
            </a:extLst>
          </p:cNvPr>
          <p:cNvSpPr txBox="1"/>
          <p:nvPr/>
        </p:nvSpPr>
        <p:spPr>
          <a:xfrm>
            <a:off x="3869625" y="1344231"/>
            <a:ext cx="513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/>
              <a:t>Other components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F84E8E-57E7-E1C4-4FC1-C1521957FF9C}"/>
              </a:ext>
            </a:extLst>
          </p:cNvPr>
          <p:cNvCxnSpPr>
            <a:cxnSpLocks/>
          </p:cNvCxnSpPr>
          <p:nvPr/>
        </p:nvCxnSpPr>
        <p:spPr>
          <a:xfrm flipH="1">
            <a:off x="5989983" y="1398104"/>
            <a:ext cx="795130" cy="788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247F85C-ED51-887E-2AD0-8F1A940B42B7}"/>
              </a:ext>
            </a:extLst>
          </p:cNvPr>
          <p:cNvSpPr txBox="1"/>
          <p:nvPr/>
        </p:nvSpPr>
        <p:spPr>
          <a:xfrm>
            <a:off x="6705600" y="1252164"/>
            <a:ext cx="1613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STM32F407VET6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4B86FF-3F9E-0B2A-E983-C82894BE7459}"/>
              </a:ext>
            </a:extLst>
          </p:cNvPr>
          <p:cNvCxnSpPr>
            <a:cxnSpLocks/>
          </p:cNvCxnSpPr>
          <p:nvPr/>
        </p:nvCxnSpPr>
        <p:spPr>
          <a:xfrm flipH="1">
            <a:off x="5961694" y="1767436"/>
            <a:ext cx="883054" cy="1139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E39B25A-E156-5F6F-A715-05B1D77CBAD2}"/>
              </a:ext>
            </a:extLst>
          </p:cNvPr>
          <p:cNvSpPr txBox="1"/>
          <p:nvPr/>
        </p:nvSpPr>
        <p:spPr>
          <a:xfrm>
            <a:off x="6743670" y="1530714"/>
            <a:ext cx="26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LCD touch 320x240 (ILI9341)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96735-EF61-4EF0-AAE5-EDFF2B1A2396}"/>
              </a:ext>
            </a:extLst>
          </p:cNvPr>
          <p:cNvCxnSpPr>
            <a:cxnSpLocks/>
          </p:cNvCxnSpPr>
          <p:nvPr/>
        </p:nvCxnSpPr>
        <p:spPr>
          <a:xfrm flipH="1">
            <a:off x="6763111" y="1935293"/>
            <a:ext cx="756000" cy="1199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2D92762-8C13-B7A6-82FF-70FF48E1491B}"/>
              </a:ext>
            </a:extLst>
          </p:cNvPr>
          <p:cNvSpPr txBox="1"/>
          <p:nvPr/>
        </p:nvSpPr>
        <p:spPr>
          <a:xfrm>
            <a:off x="7433508" y="1817212"/>
            <a:ext cx="155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cells (50kg)</a:t>
            </a:r>
          </a:p>
        </p:txBody>
      </p:sp>
    </p:spTree>
    <p:extLst>
      <p:ext uri="{BB962C8B-B14F-4D97-AF65-F5344CB8AC3E}">
        <p14:creationId xmlns:p14="http://schemas.microsoft.com/office/powerpoint/2010/main" val="306933600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7245-5530-0B8A-9661-EC602A708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0"/>
            <a:ext cx="8724199" cy="747000"/>
          </a:xfrm>
        </p:spPr>
        <p:txBody>
          <a:bodyPr/>
          <a:lstStyle/>
          <a:p>
            <a:r>
              <a:rPr lang="en-US" dirty="0"/>
              <a:t>Software and control</a:t>
            </a:r>
          </a:p>
        </p:txBody>
      </p:sp>
    </p:spTree>
    <p:extLst>
      <p:ext uri="{BB962C8B-B14F-4D97-AF65-F5344CB8AC3E}">
        <p14:creationId xmlns:p14="http://schemas.microsoft.com/office/powerpoint/2010/main" val="60261524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/>
        </p:nvSpPr>
        <p:spPr>
          <a:xfrm>
            <a:off x="40538" y="178775"/>
            <a:ext cx="61620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Expected Outcomes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B2ACFA-E599-589E-A1D0-B42D57ED4F8F}"/>
              </a:ext>
            </a:extLst>
          </p:cNvPr>
          <p:cNvSpPr txBox="1"/>
          <p:nvPr/>
        </p:nvSpPr>
        <p:spPr>
          <a:xfrm>
            <a:off x="130629" y="753275"/>
            <a:ext cx="88718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flow control</a:t>
            </a:r>
          </a:p>
          <a:p>
            <a:r>
              <a:rPr lang="en-US" sz="1600" dirty="0"/>
              <a:t>	   - Can turn the ball valve in precise steps.</a:t>
            </a:r>
          </a:p>
          <a:p>
            <a:r>
              <a:rPr lang="en-US" sz="1600" dirty="0"/>
              <a:t>                   - Accuracy of the steps is to the nearest whole number.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collection unit</a:t>
            </a:r>
          </a:p>
          <a:p>
            <a:r>
              <a:rPr lang="en-US" sz="1600" dirty="0"/>
              <a:t>	- Synchronized discharge collection with temperature and weight measurements.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Flow diversion unit</a:t>
            </a:r>
          </a:p>
          <a:p>
            <a:r>
              <a:rPr lang="en-US" sz="1600" dirty="0"/>
              <a:t>	- Accurate collection of the stream within the time interval.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Discharge collection tank.</a:t>
            </a:r>
          </a:p>
          <a:p>
            <a:r>
              <a:rPr lang="en-US" sz="1600" dirty="0"/>
              <a:t>	- Correctly shaped for accurate weight measurement.</a:t>
            </a:r>
          </a:p>
          <a:p>
            <a:r>
              <a:rPr lang="en-US" sz="1600" dirty="0"/>
              <a:t>	- Utilize gravity to eliminate the need for an extra pump.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Control and display</a:t>
            </a:r>
          </a:p>
          <a:p>
            <a:r>
              <a:rPr lang="en-US" sz="1600" dirty="0"/>
              <a:t>	- Ergonomic Display</a:t>
            </a:r>
          </a:p>
          <a:p>
            <a:r>
              <a:rPr lang="en-US" sz="1600" dirty="0"/>
              <a:t>	- Capable board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6505" y="178775"/>
            <a:ext cx="663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Outline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49709" y="737035"/>
            <a:ext cx="9006238" cy="395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Abstract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Introduction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Background, Problem Statement, Objectives, Justification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Recap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   	- Literature review.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Proposed Methodology.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Designs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Discharge flow control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1600" dirty="0">
                <a:solidFill>
                  <a:srgbClr val="002060"/>
                </a:solidFill>
              </a:rPr>
              <a:t>	- Discharge collection			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Expected outcomes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Time plan and Budget.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1600" dirty="0">
                <a:solidFill>
                  <a:srgbClr val="002060"/>
                </a:solidFill>
              </a:rPr>
              <a:t>Way Forward</a:t>
            </a: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/>
        </p:nvSpPr>
        <p:spPr>
          <a:xfrm>
            <a:off x="40549" y="178775"/>
            <a:ext cx="8946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Time plan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950146-57F6-8A58-FDF1-6E4D67761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44" y="753275"/>
            <a:ext cx="8687666" cy="336731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/>
        </p:nvSpPr>
        <p:spPr>
          <a:xfrm>
            <a:off x="40547" y="178775"/>
            <a:ext cx="84168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Budget</a:t>
            </a:r>
            <a:endParaRPr sz="32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79F24-2DD1-9F1D-EA50-CBC3B0055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63" y="753275"/>
            <a:ext cx="7797167" cy="365629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8F0A4-32E7-7835-70C8-35CF96A9C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forward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41E2D-8CAA-745A-94D4-97549D52C583}"/>
              </a:ext>
            </a:extLst>
          </p:cNvPr>
          <p:cNvSpPr txBox="1"/>
          <p:nvPr/>
        </p:nvSpPr>
        <p:spPr>
          <a:xfrm>
            <a:off x="192157" y="821635"/>
            <a:ext cx="8468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Refine the designs.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Fabrication logistics.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Procurement of electrical and electronic components.</a:t>
            </a:r>
          </a:p>
        </p:txBody>
      </p:sp>
    </p:spTree>
    <p:extLst>
      <p:ext uri="{BB962C8B-B14F-4D97-AF65-F5344CB8AC3E}">
        <p14:creationId xmlns:p14="http://schemas.microsoft.com/office/powerpoint/2010/main" val="343152040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1142997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6EB93-6576-857F-D804-05DAD3B9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246869" cy="747000"/>
          </a:xfrm>
        </p:spPr>
        <p:txBody>
          <a:bodyPr/>
          <a:lstStyle/>
          <a:p>
            <a:r>
              <a:rPr lang="en-US" dirty="0"/>
              <a:t>Synthetic Hydro-Experimental Machine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3007E6-9255-D207-8C75-EA62331DF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76" y="731546"/>
            <a:ext cx="7075024" cy="381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524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6766AD-3A54-C583-5983-F3464D0B1A58}"/>
              </a:ext>
            </a:extLst>
          </p:cNvPr>
          <p:cNvSpPr txBox="1"/>
          <p:nvPr/>
        </p:nvSpPr>
        <p:spPr>
          <a:xfrm>
            <a:off x="115147" y="155787"/>
            <a:ext cx="8791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Introduction: Background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C2330-F4FC-BE6D-3C11-659CCA2326FB}"/>
              </a:ext>
            </a:extLst>
          </p:cNvPr>
          <p:cNvSpPr txBox="1"/>
          <p:nvPr/>
        </p:nvSpPr>
        <p:spPr>
          <a:xfrm>
            <a:off x="219808" y="888023"/>
            <a:ext cx="59845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Fluid flow measurement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Quantifying a property of an uninterrupted flow.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Flow meters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Turbine flow meter, rotameter, venturi, and orifice.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Bernoulli’s Theorem.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00" dirty="0"/>
              <a:t>Synthetic Hydro-Experimental Machine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Consists of venturi, and orifice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Establishing a relationship between discharge, differential pressure, and the coefficient of discharge. </a:t>
            </a:r>
          </a:p>
          <a:p>
            <a:pPr marL="1257300" lvl="2" indent="-342900">
              <a:buFont typeface="Wingdings" panose="05000000000000000000" pitchFamily="2" charset="2"/>
              <a:buChar char="v"/>
            </a:pPr>
            <a:r>
              <a:rPr lang="en-US" sz="1800" dirty="0"/>
              <a:t>Experiment procedure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CCFF3-3932-EB8F-CDAE-B5E863443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159" y="740562"/>
            <a:ext cx="2763774" cy="384078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5"/>
            <a:ext cx="9018900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Problem Statement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426E3A-F631-FE2C-4E5B-E5909DD1137F}"/>
              </a:ext>
            </a:extLst>
          </p:cNvPr>
          <p:cNvSpPr txBox="1"/>
          <p:nvPr/>
        </p:nvSpPr>
        <p:spPr>
          <a:xfrm>
            <a:off x="423647" y="863590"/>
            <a:ext cx="82551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Fluid  flow experiments required one to synchronize discharge collection with time and temperature measurement.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Current state of the Synthetic Hydro-Experimental Machine.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Determination of steps based on human intuition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Discharge collection synchronization by a minimum of two operators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Incremental weight measurement.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Results in Cd outside the tolerable range.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Automated Synthetic Hydro-Experimental Machine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Precise discharge flow control.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Automated discharge collection.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800" dirty="0"/>
              <a:t>Automate discharge weight and temperature measurement. </a:t>
            </a:r>
          </a:p>
        </p:txBody>
      </p:sp>
    </p:spTree>
    <p:extLst>
      <p:ext uri="{BB962C8B-B14F-4D97-AF65-F5344CB8AC3E}">
        <p14:creationId xmlns:p14="http://schemas.microsoft.com/office/powerpoint/2010/main" val="222281121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5"/>
            <a:ext cx="9018900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Objectives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7AF5B3D-7D4D-C08E-0DF5-48D3D3658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1" y="870594"/>
            <a:ext cx="946938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600" b="1" dirty="0"/>
              <a:t>Main Objective</a:t>
            </a:r>
            <a:r>
              <a:rPr lang="en-US" altLang="de-DE" sz="1600" dirty="0"/>
              <a:t>	</a:t>
            </a:r>
          </a:p>
          <a:p>
            <a:pPr marL="380250" lvl="1" indent="0" eaLnBrk="1" hangingPunct="1">
              <a:lnSpc>
                <a:spcPct val="150000"/>
              </a:lnSpc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de-DE" altLang="de-DE" sz="1600" dirty="0"/>
              <a:t>To automate the discharge collection process of the Synthetic Hydro-Experimental Machine.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600" dirty="0"/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2F430BC2-36AA-968B-F2AF-0BBEBD9C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50" y="1895235"/>
            <a:ext cx="7667279" cy="2354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400" b="1" dirty="0"/>
              <a:t>Specific Objectives</a:t>
            </a:r>
            <a:r>
              <a:rPr lang="en-US" altLang="de-DE" sz="1400" dirty="0"/>
              <a:t>	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400" dirty="0"/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an automated discharge flow control unit that can precisely discharge in steps. </a:t>
            </a:r>
            <a:endParaRPr lang="de-DE" altLang="de-DE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and fabricate a discharge collection unit with automated weight, time and temperature measurements. </a:t>
            </a:r>
          </a:p>
          <a:p>
            <a:pPr marL="723150" lvl="1" indent="-342900" eaLnBrk="1" hangingPunct="1">
              <a:lnSpc>
                <a:spcPct val="150000"/>
              </a:lnSpc>
              <a:buClr>
                <a:schemeClr val="tx1"/>
              </a:buClr>
              <a:buSzPct val="130000"/>
              <a:buFont typeface="+mj-lt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design a user interface and the control algorithm.</a:t>
            </a:r>
            <a:endParaRPr lang="de-DE" altLang="de-DE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400" dirty="0"/>
          </a:p>
        </p:txBody>
      </p:sp>
    </p:spTree>
    <p:extLst>
      <p:ext uri="{BB962C8B-B14F-4D97-AF65-F5344CB8AC3E}">
        <p14:creationId xmlns:p14="http://schemas.microsoft.com/office/powerpoint/2010/main" val="18116796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F7B-9F4A-6D7A-EF93-BB5347E2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880133" cy="528019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00314-89E5-2225-F209-6F4EFD333D84}"/>
              </a:ext>
            </a:extLst>
          </p:cNvPr>
          <p:cNvSpPr txBox="1"/>
          <p:nvPr/>
        </p:nvSpPr>
        <p:spPr>
          <a:xfrm>
            <a:off x="169333" y="903087"/>
            <a:ext cx="3860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Literature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Existing Technologies</a:t>
            </a:r>
          </a:p>
          <a:p>
            <a:pPr lvl="4"/>
            <a:r>
              <a:rPr lang="en-US" sz="1600" dirty="0"/>
              <a:t>	- Computational fluid dynamics</a:t>
            </a:r>
          </a:p>
          <a:p>
            <a:pPr lvl="4"/>
            <a:r>
              <a:rPr lang="en-US" sz="1600" dirty="0"/>
              <a:t>	- Analytical predictions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Related Works </a:t>
            </a:r>
          </a:p>
          <a:p>
            <a:r>
              <a:rPr lang="en-US" sz="1600" dirty="0"/>
              <a:t>  	- Electromagnetic Actuation – </a:t>
            </a:r>
            <a:r>
              <a:rPr lang="en-US" sz="1600" i="1" dirty="0"/>
              <a:t>Automated Water Sampler</a:t>
            </a:r>
          </a:p>
          <a:p>
            <a:r>
              <a:rPr lang="en-US" sz="1600" dirty="0"/>
              <a:t>	- Pneumatic Control </a:t>
            </a:r>
          </a:p>
          <a:p>
            <a:r>
              <a:rPr lang="en-US" sz="1600" dirty="0"/>
              <a:t>– </a:t>
            </a:r>
            <a:r>
              <a:rPr lang="en-US" sz="1600" i="1" dirty="0"/>
              <a:t>Pneumatic Dispenser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Gaps</a:t>
            </a:r>
          </a:p>
          <a:p>
            <a:r>
              <a:rPr lang="en-US" sz="1600" dirty="0"/>
              <a:t> 	- Credibility of the experiment.</a:t>
            </a:r>
          </a:p>
          <a:p>
            <a:r>
              <a:rPr lang="en-US" sz="1600" dirty="0"/>
              <a:t>	- Resources</a:t>
            </a:r>
          </a:p>
          <a:p>
            <a:r>
              <a:rPr lang="en-US" sz="1600" dirty="0"/>
              <a:t>	- Error margins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2C7A16-A1B6-7D9A-6F0A-A196E2CC7F51}"/>
              </a:ext>
            </a:extLst>
          </p:cNvPr>
          <p:cNvSpPr txBox="1"/>
          <p:nvPr/>
        </p:nvSpPr>
        <p:spPr>
          <a:xfrm>
            <a:off x="4233333" y="792480"/>
            <a:ext cx="474133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Methodology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Discharge flow control </a:t>
            </a:r>
            <a:r>
              <a:rPr lang="en-US" sz="1600" dirty="0"/>
              <a:t>: </a:t>
            </a:r>
            <a:r>
              <a:rPr lang="en-US" sz="1600" u="sng" dirty="0"/>
              <a:t>Choices</a:t>
            </a:r>
            <a:r>
              <a:rPr lang="en-US" sz="1600" dirty="0"/>
              <a:t>: Servo, and Stepper motors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 </a:t>
            </a:r>
            <a:r>
              <a:rPr lang="en-US" sz="1600" i="1" dirty="0"/>
              <a:t>Torque requirements and step size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Discharge collection </a:t>
            </a:r>
            <a:r>
              <a:rPr lang="en-US" sz="1600" dirty="0"/>
              <a:t>: </a:t>
            </a:r>
            <a:r>
              <a:rPr lang="en-US" sz="1600" u="sng" dirty="0"/>
              <a:t>Choices:  </a:t>
            </a:r>
            <a:r>
              <a:rPr lang="en-US" sz="1600" dirty="0"/>
              <a:t>Electromagnetics, Piezoelectric, Motor, Tank shape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 </a:t>
            </a:r>
            <a:r>
              <a:rPr lang="en-US" sz="1600" i="1" dirty="0"/>
              <a:t>Response time, Consistency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Interface and Control </a:t>
            </a:r>
            <a:r>
              <a:rPr lang="en-US" sz="1600" dirty="0"/>
              <a:t>: </a:t>
            </a:r>
            <a:r>
              <a:rPr lang="en-US" sz="1600" u="sng" dirty="0"/>
              <a:t>Choices: </a:t>
            </a:r>
            <a:r>
              <a:rPr lang="en-US" sz="1600" dirty="0"/>
              <a:t>LCD with keypad, knobs, and touch, STM32, ESP, Pi</a:t>
            </a:r>
          </a:p>
          <a:p>
            <a:r>
              <a:rPr lang="en-US" sz="1600" dirty="0"/>
              <a:t>	</a:t>
            </a:r>
            <a:r>
              <a:rPr lang="en-US" sz="1600" b="1" dirty="0"/>
              <a:t>Main considerations:</a:t>
            </a:r>
            <a:r>
              <a:rPr lang="en-US" sz="1600" b="1" i="1" dirty="0"/>
              <a:t> </a:t>
            </a:r>
            <a:r>
              <a:rPr lang="en-US" sz="1600" i="1" dirty="0"/>
              <a:t>Ergonomics, Processing capacity, power requirements.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6594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6E01EF-A7ED-B8AB-6E64-C57E6B65865A}"/>
              </a:ext>
            </a:extLst>
          </p:cNvPr>
          <p:cNvSpPr txBox="1"/>
          <p:nvPr/>
        </p:nvSpPr>
        <p:spPr>
          <a:xfrm>
            <a:off x="108373" y="182880"/>
            <a:ext cx="8893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Design: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60E21-AAC0-1FD9-888C-5323A5461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" y="767655"/>
            <a:ext cx="2366010" cy="36237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F06B7D-E7D7-BFE8-4DA5-FFE5E97EB476}"/>
              </a:ext>
            </a:extLst>
          </p:cNvPr>
          <p:cNvSpPr txBox="1"/>
          <p:nvPr/>
        </p:nvSpPr>
        <p:spPr>
          <a:xfrm>
            <a:off x="2716107" y="833120"/>
            <a:ext cx="6055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Requirements:</a:t>
            </a:r>
            <a:r>
              <a:rPr lang="en-US" dirty="0"/>
              <a:t> - Utilizing the existing ball valve</a:t>
            </a:r>
          </a:p>
          <a:p>
            <a:r>
              <a:rPr lang="en-US" dirty="0"/>
              <a:t>	       - Step sizes</a:t>
            </a:r>
          </a:p>
          <a:p>
            <a:r>
              <a:rPr lang="en-US" dirty="0"/>
              <a:t>	       - Torque requirement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50E934-1013-74B3-A9DE-38C4DE875B7E}"/>
              </a:ext>
            </a:extLst>
          </p:cNvPr>
          <p:cNvSpPr txBox="1"/>
          <p:nvPr/>
        </p:nvSpPr>
        <p:spPr>
          <a:xfrm>
            <a:off x="2763520" y="1537547"/>
            <a:ext cx="2810933" cy="2852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Considerations</a:t>
            </a:r>
          </a:p>
          <a:p>
            <a:r>
              <a:rPr lang="en-US" b="1" dirty="0"/>
              <a:t>Stepper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Micro-step driver.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Typically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1.8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r>
              <a:rPr lang="en-US" dirty="0"/>
              <a:t>and sometimes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0.9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dirty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Low-speed application &lt; 1500rpm</a:t>
            </a:r>
          </a:p>
          <a:p>
            <a:r>
              <a:rPr lang="en-US" b="1" dirty="0"/>
              <a:t>Servo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Optional driver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High-speed application &gt; 1500rpm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angles, typically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</a:p>
          <a:p>
            <a:endParaRPr lang="en-US" baseline="300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E4D84-ABE2-6961-9338-D75C9B3C75EE}"/>
              </a:ext>
            </a:extLst>
          </p:cNvPr>
          <p:cNvSpPr txBox="1"/>
          <p:nvPr/>
        </p:nvSpPr>
        <p:spPr>
          <a:xfrm>
            <a:off x="5432213" y="1467215"/>
            <a:ext cx="3305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Choice</a:t>
            </a:r>
          </a:p>
          <a:p>
            <a:r>
              <a:rPr lang="en-US" b="1" u="sng" dirty="0"/>
              <a:t>Servo Motors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angles less than </a:t>
            </a:r>
            <a:r>
              <a:rPr lang="en-US" dirty="0">
                <a:latin typeface="+mn-lt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endParaRPr lang="en-US" dirty="0"/>
          </a:p>
          <a:p>
            <a:r>
              <a:rPr lang="en-US" dirty="0"/>
              <a:t> can be achieved by writing smaller pulse widths.</a:t>
            </a:r>
          </a:p>
          <a:p>
            <a:r>
              <a:rPr lang="en-US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27CB2F-1BB2-2A56-C0CE-DD1846F05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453" y="2809704"/>
            <a:ext cx="3066203" cy="14958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1D32C0-D721-86F7-9F2F-D6C0C7F06764}"/>
              </a:ext>
            </a:extLst>
          </p:cNvPr>
          <p:cNvSpPr txBox="1"/>
          <p:nvPr/>
        </p:nvSpPr>
        <p:spPr>
          <a:xfrm>
            <a:off x="5574453" y="4305578"/>
            <a:ext cx="3163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Smaller step angles = more steps</a:t>
            </a:r>
          </a:p>
        </p:txBody>
      </p:sp>
    </p:spTree>
    <p:extLst>
      <p:ext uri="{BB962C8B-B14F-4D97-AF65-F5344CB8AC3E}">
        <p14:creationId xmlns:p14="http://schemas.microsoft.com/office/powerpoint/2010/main" val="7083334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3CAF1B-C49C-0AFB-DB6F-4E1CA80E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27546" cy="507699"/>
          </a:xfrm>
        </p:spPr>
        <p:txBody>
          <a:bodyPr/>
          <a:lstStyle/>
          <a:p>
            <a:r>
              <a:rPr lang="en-US" dirty="0"/>
              <a:t>Design: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EB69D9-45F7-E6CC-2CC6-E73AC4BD4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66" t="2469" r="29537" b="4378"/>
          <a:stretch/>
        </p:blipFill>
        <p:spPr>
          <a:xfrm>
            <a:off x="121627" y="765386"/>
            <a:ext cx="2870982" cy="37143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9AC22A-509E-0F65-D916-EEDC6CC160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88" t="4345" r="32723" b="6240"/>
          <a:stretch/>
        </p:blipFill>
        <p:spPr>
          <a:xfrm>
            <a:off x="3027097" y="791286"/>
            <a:ext cx="2323254" cy="35609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0C26E8-5948-5452-504E-B2F9368C42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386" t="1185" r="28466" b="3034"/>
          <a:stretch/>
        </p:blipFill>
        <p:spPr>
          <a:xfrm>
            <a:off x="5384840" y="765385"/>
            <a:ext cx="3014093" cy="374742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404D54-352B-A2C8-A2C2-804B677D8780}"/>
              </a:ext>
            </a:extLst>
          </p:cNvPr>
          <p:cNvCxnSpPr>
            <a:cxnSpLocks/>
          </p:cNvCxnSpPr>
          <p:nvPr/>
        </p:nvCxnSpPr>
        <p:spPr>
          <a:xfrm flipH="1">
            <a:off x="7061975" y="1053816"/>
            <a:ext cx="946719" cy="12604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54BBB15-D4AD-A0D6-1F03-C51A64596708}"/>
              </a:ext>
            </a:extLst>
          </p:cNvPr>
          <p:cNvSpPr txBox="1"/>
          <p:nvPr/>
        </p:nvSpPr>
        <p:spPr>
          <a:xfrm>
            <a:off x="7941733" y="875658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Interface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176925C-708D-300D-B4D7-E5DD006F8868}"/>
              </a:ext>
            </a:extLst>
          </p:cNvPr>
          <p:cNvCxnSpPr>
            <a:cxnSpLocks/>
          </p:cNvCxnSpPr>
          <p:nvPr/>
        </p:nvCxnSpPr>
        <p:spPr>
          <a:xfrm flipH="1">
            <a:off x="7233920" y="817676"/>
            <a:ext cx="415938" cy="3134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5F0B2D5-3726-8CA5-AFFC-6AA8584C8159}"/>
              </a:ext>
            </a:extLst>
          </p:cNvPr>
          <p:cNvSpPr txBox="1"/>
          <p:nvPr/>
        </p:nvSpPr>
        <p:spPr>
          <a:xfrm>
            <a:off x="7589813" y="670971"/>
            <a:ext cx="1432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Stepper Motor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319DBEB-B8A8-3513-22FF-BD97857CE09C}"/>
              </a:ext>
            </a:extLst>
          </p:cNvPr>
          <p:cNvCxnSpPr>
            <a:cxnSpLocks/>
          </p:cNvCxnSpPr>
          <p:nvPr/>
        </p:nvCxnSpPr>
        <p:spPr>
          <a:xfrm flipH="1">
            <a:off x="7649858" y="2766061"/>
            <a:ext cx="566195" cy="640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8E0CEFD-7B41-92EB-49C3-E1E774EED332}"/>
              </a:ext>
            </a:extLst>
          </p:cNvPr>
          <p:cNvSpPr txBox="1"/>
          <p:nvPr/>
        </p:nvSpPr>
        <p:spPr>
          <a:xfrm>
            <a:off x="8008694" y="2540343"/>
            <a:ext cx="1236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Pipe clamps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8_Vortrag 1302">
  <a:themeElements>
    <a:clrScheme name="Red Orang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778</Words>
  <Application>Microsoft Office PowerPoint</Application>
  <PresentationFormat>On-screen Show (16:9)</PresentationFormat>
  <Paragraphs>156</Paragraphs>
  <Slides>23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Calibri Light</vt:lpstr>
      <vt:lpstr>Verdana</vt:lpstr>
      <vt:lpstr>Arial</vt:lpstr>
      <vt:lpstr>Wingdings</vt:lpstr>
      <vt:lpstr>Calibri</vt:lpstr>
      <vt:lpstr>Times New Roman</vt:lpstr>
      <vt:lpstr>8_Vortrag 1302</vt:lpstr>
      <vt:lpstr>Custom Design</vt:lpstr>
      <vt:lpstr>PowerPoint Presentation</vt:lpstr>
      <vt:lpstr>PowerPoint Presentation</vt:lpstr>
      <vt:lpstr>Synthetic Hydro-Experimental Machine</vt:lpstr>
      <vt:lpstr>PowerPoint Presentation</vt:lpstr>
      <vt:lpstr>PowerPoint Presentation</vt:lpstr>
      <vt:lpstr>PowerPoint Presentation</vt:lpstr>
      <vt:lpstr>Recap</vt:lpstr>
      <vt:lpstr>PowerPoint Presentation</vt:lpstr>
      <vt:lpstr>Design: Discharge flow control</vt:lpstr>
      <vt:lpstr>Designs: Discharge Flow Control cont..</vt:lpstr>
      <vt:lpstr>Designs: Discharge flow control redesigned</vt:lpstr>
      <vt:lpstr>PowerPoint Presentation</vt:lpstr>
      <vt:lpstr>PowerPoint Presentation</vt:lpstr>
      <vt:lpstr>Designs: Motion Study</vt:lpstr>
      <vt:lpstr>PowerPoint Presentation</vt:lpstr>
      <vt:lpstr>Design: Discharge collection unit</vt:lpstr>
      <vt:lpstr>Design: Electrical and electronics</vt:lpstr>
      <vt:lpstr>Software and control</vt:lpstr>
      <vt:lpstr>PowerPoint Presentation</vt:lpstr>
      <vt:lpstr>PowerPoint Presentation</vt:lpstr>
      <vt:lpstr>PowerPoint Presentation</vt:lpstr>
      <vt:lpstr>Way forward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 Cider</dc:creator>
  <cp:lastModifiedBy>Erico Mecha</cp:lastModifiedBy>
  <cp:revision>29</cp:revision>
  <dcterms:modified xsi:type="dcterms:W3CDTF">2022-07-14T22:32:33Z</dcterms:modified>
  <cp:contentStatus/>
</cp:coreProperties>
</file>